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7" r:id="rId3"/>
    <p:sldId id="269" r:id="rId4"/>
    <p:sldId id="258" r:id="rId5"/>
    <p:sldId id="259" r:id="rId6"/>
    <p:sldId id="270" r:id="rId7"/>
    <p:sldId id="260" r:id="rId8"/>
    <p:sldId id="271" r:id="rId9"/>
    <p:sldId id="262" r:id="rId10"/>
    <p:sldId id="261" r:id="rId11"/>
    <p:sldId id="272" r:id="rId12"/>
    <p:sldId id="273" r:id="rId13"/>
    <p:sldId id="274" r:id="rId14"/>
    <p:sldId id="275" r:id="rId15"/>
    <p:sldId id="276" r:id="rId16"/>
    <p:sldId id="277" r:id="rId17"/>
    <p:sldId id="278" r:id="rId18"/>
    <p:sldId id="279" r:id="rId19"/>
    <p:sldId id="280" r:id="rId20"/>
    <p:sldId id="281" r:id="rId21"/>
    <p:sldId id="282" r:id="rId22"/>
    <p:sldId id="283" r:id="rId23"/>
    <p:sldId id="291" r:id="rId24"/>
    <p:sldId id="284" r:id="rId25"/>
    <p:sldId id="285" r:id="rId26"/>
    <p:sldId id="286" r:id="rId27"/>
    <p:sldId id="287" r:id="rId28"/>
    <p:sldId id="288" r:id="rId29"/>
    <p:sldId id="289" r:id="rId30"/>
    <p:sldId id="290" r:id="rId31"/>
    <p:sldId id="292" r:id="rId32"/>
    <p:sldId id="293" r:id="rId33"/>
    <p:sldId id="294" r:id="rId34"/>
    <p:sldId id="295" r:id="rId35"/>
    <p:sldId id="296" r:id="rId36"/>
    <p:sldId id="297" r:id="rId37"/>
    <p:sldId id="264"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6" d="100"/>
          <a:sy n="46" d="100"/>
        </p:scale>
        <p:origin x="-642"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DCE42AF5-F162-4CA3-9752-03B5B3F82F90}" type="datetimeFigureOut">
              <a:rPr lang="en-US" smtClean="0"/>
              <a:pPr/>
              <a:t>3/19/2012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C060C89A-1593-4095-8EEA-F4612916932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E42AF5-F162-4CA3-9752-03B5B3F82F90}"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0C89A-1593-4095-8EEA-F4612916932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E42AF5-F162-4CA3-9752-03B5B3F82F90}" type="datetimeFigureOut">
              <a:rPr lang="en-US" smtClean="0"/>
              <a:pPr/>
              <a:t>3/19/2012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60C89A-1593-4095-8EEA-F4612916932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DCE42AF5-F162-4CA3-9752-03B5B3F82F90}" type="datetimeFigureOut">
              <a:rPr lang="en-US" smtClean="0"/>
              <a:pPr/>
              <a:t>3/19/2012</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C060C89A-1593-4095-8EEA-F4612916932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DCE42AF5-F162-4CA3-9752-03B5B3F82F90}" type="datetimeFigureOut">
              <a:rPr lang="en-US" smtClean="0"/>
              <a:pPr/>
              <a:t>3/19/2012</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C060C89A-1593-4095-8EEA-F4612916932F}"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DCE42AF5-F162-4CA3-9752-03B5B3F82F90}" type="datetimeFigureOut">
              <a:rPr lang="en-US" smtClean="0"/>
              <a:pPr/>
              <a:t>3/19/2012</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C060C89A-1593-4095-8EEA-F4612916932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DCE42AF5-F162-4CA3-9752-03B5B3F82F90}" type="datetimeFigureOut">
              <a:rPr lang="en-US" smtClean="0"/>
              <a:pPr/>
              <a:t>3/19/2012</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C060C89A-1593-4095-8EEA-F4612916932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CE42AF5-F162-4CA3-9752-03B5B3F82F90}" type="datetimeFigureOut">
              <a:rPr lang="en-US" smtClean="0"/>
              <a:pPr/>
              <a:t>3/19/2012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60C89A-1593-4095-8EEA-F4612916932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DCE42AF5-F162-4CA3-9752-03B5B3F82F90}" type="datetimeFigureOut">
              <a:rPr lang="en-US" smtClean="0"/>
              <a:pPr/>
              <a:t>3/19/2012</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C060C89A-1593-4095-8EEA-F4612916932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DCE42AF5-F162-4CA3-9752-03B5B3F82F90}" type="datetimeFigureOut">
              <a:rPr lang="en-US" smtClean="0"/>
              <a:pPr/>
              <a:t>3/19/2012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C060C89A-1593-4095-8EEA-F4612916932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DCE42AF5-F162-4CA3-9752-03B5B3F82F90}" type="datetimeFigureOut">
              <a:rPr lang="en-US" smtClean="0"/>
              <a:pPr/>
              <a:t>3/19/2012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C060C89A-1593-4095-8EEA-F4612916932F}"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DCE42AF5-F162-4CA3-9752-03B5B3F82F90}" type="datetimeFigureOut">
              <a:rPr lang="en-US" smtClean="0"/>
              <a:pPr/>
              <a:t>3/19/2012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C060C89A-1593-4095-8EEA-F4612916932F}"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solidFill>
                  <a:schemeClr val="accent2"/>
                </a:solidFill>
              </a:rPr>
              <a:t>World War I</a:t>
            </a:r>
            <a:endParaRPr lang="en-US" dirty="0">
              <a:solidFill>
                <a:schemeClr val="accent2"/>
              </a:solidFill>
            </a:endParaRPr>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Lusitania</a:t>
            </a:r>
            <a:endParaRPr lang="en-US" dirty="0"/>
          </a:p>
        </p:txBody>
      </p:sp>
      <p:pic>
        <p:nvPicPr>
          <p:cNvPr id="4" name="Content Placeholder 3" descr="lusitania.jpg"/>
          <p:cNvPicPr>
            <a:picLocks noGrp="1" noChangeAspect="1"/>
          </p:cNvPicPr>
          <p:nvPr>
            <p:ph idx="1"/>
          </p:nvPr>
        </p:nvPicPr>
        <p:blipFill>
          <a:blip r:embed="rId2" cstate="print"/>
          <a:stretch>
            <a:fillRect/>
          </a:stretch>
        </p:blipFill>
        <p:spPr>
          <a:xfrm>
            <a:off x="1117879" y="1882775"/>
            <a:ext cx="6908242" cy="4572000"/>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Sussex</a:t>
            </a:r>
            <a:endParaRPr lang="en-US" dirty="0"/>
          </a:p>
        </p:txBody>
      </p:sp>
      <p:sp>
        <p:nvSpPr>
          <p:cNvPr id="3" name="Content Placeholder 2"/>
          <p:cNvSpPr>
            <a:spLocks noGrp="1"/>
          </p:cNvSpPr>
          <p:nvPr>
            <p:ph idx="1"/>
          </p:nvPr>
        </p:nvSpPr>
        <p:spPr/>
        <p:txBody>
          <a:bodyPr/>
          <a:lstStyle/>
          <a:p>
            <a:r>
              <a:rPr lang="en-US" dirty="0" smtClean="0"/>
              <a:t>French passenger ship attacked in March 1916</a:t>
            </a:r>
          </a:p>
          <a:p>
            <a:r>
              <a:rPr lang="en-US" dirty="0" smtClean="0"/>
              <a:t>Wilson demanded Germany provide warning before attacking merchant and passenger ships or the US would end diplomatic relations</a:t>
            </a:r>
          </a:p>
          <a:p>
            <a:r>
              <a:rPr lang="en-US" dirty="0" smtClean="0"/>
              <a:t>Germany agreed providing the US agreed to their pledge amendment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Sussex pledge- add on</a:t>
            </a:r>
            <a:endParaRPr lang="en-US" dirty="0"/>
          </a:p>
        </p:txBody>
      </p:sp>
      <p:sp>
        <p:nvSpPr>
          <p:cNvPr id="3" name="Content Placeholder 2"/>
          <p:cNvSpPr>
            <a:spLocks noGrp="1"/>
          </p:cNvSpPr>
          <p:nvPr>
            <p:ph idx="1"/>
          </p:nvPr>
        </p:nvSpPr>
        <p:spPr/>
        <p:txBody>
          <a:bodyPr/>
          <a:lstStyle/>
          <a:p>
            <a:r>
              <a:rPr lang="en-US" dirty="0" smtClean="0"/>
              <a:t>The US would be responsible for persuading the Allies to modify their blockade</a:t>
            </a:r>
          </a:p>
          <a:p>
            <a:r>
              <a:rPr lang="en-US" dirty="0" smtClean="0"/>
              <a:t>Wilson agreed to the pledge but acknowledged the “add-on” was impossible</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of 1916</a:t>
            </a:r>
            <a:endParaRPr lang="en-US" dirty="0"/>
          </a:p>
        </p:txBody>
      </p:sp>
      <p:sp>
        <p:nvSpPr>
          <p:cNvPr id="3" name="Content Placeholder 2"/>
          <p:cNvSpPr>
            <a:spLocks noGrp="1"/>
          </p:cNvSpPr>
          <p:nvPr>
            <p:ph idx="1"/>
          </p:nvPr>
        </p:nvSpPr>
        <p:spPr/>
        <p:txBody>
          <a:bodyPr/>
          <a:lstStyle/>
          <a:p>
            <a:r>
              <a:rPr lang="en-US" dirty="0" smtClean="0"/>
              <a:t>T. Roosevelt refused to accept the nomination for the Bull Moose Party- to avoid splitting the votes again</a:t>
            </a:r>
          </a:p>
          <a:p>
            <a:r>
              <a:rPr lang="en-US" dirty="0" smtClean="0"/>
              <a:t>Republican Party = Charles Hughes</a:t>
            </a:r>
          </a:p>
          <a:p>
            <a:r>
              <a:rPr lang="en-US" dirty="0" smtClean="0"/>
              <a:t>Democratic Party = Woodrow Wilson</a:t>
            </a:r>
          </a:p>
          <a:p>
            <a:endParaRPr lang="en-US" dirty="0" smtClean="0"/>
          </a:p>
          <a:p>
            <a:r>
              <a:rPr lang="en-US" dirty="0" smtClean="0"/>
              <a:t>Wilson wins by a small margin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January 22, 1917</a:t>
            </a:r>
          </a:p>
          <a:p>
            <a:r>
              <a:rPr lang="en-US" dirty="0" smtClean="0"/>
              <a:t>Germany calls for “unrestricted submarine warfare in the war zone”</a:t>
            </a:r>
          </a:p>
          <a:p>
            <a:r>
              <a:rPr lang="en-US" dirty="0" smtClean="0"/>
              <a:t>US breaks diplomatic ties with Germany</a:t>
            </a:r>
          </a:p>
          <a:p>
            <a:r>
              <a:rPr lang="en-US" dirty="0" smtClean="0"/>
              <a:t>Wilson requests the authority to arm American merchant ships</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Zimmerman note</a:t>
            </a:r>
            <a:endParaRPr lang="en-US" dirty="0"/>
          </a:p>
        </p:txBody>
      </p:sp>
      <p:sp>
        <p:nvSpPr>
          <p:cNvPr id="3" name="Content Placeholder 2"/>
          <p:cNvSpPr>
            <a:spLocks noGrp="1"/>
          </p:cNvSpPr>
          <p:nvPr>
            <p:ph idx="1"/>
          </p:nvPr>
        </p:nvSpPr>
        <p:spPr>
          <a:xfrm>
            <a:off x="457200" y="1676400"/>
            <a:ext cx="8229600" cy="4778408"/>
          </a:xfrm>
        </p:spPr>
        <p:txBody>
          <a:bodyPr/>
          <a:lstStyle/>
          <a:p>
            <a:r>
              <a:rPr lang="en-US" dirty="0" smtClean="0"/>
              <a:t>German, Arthur Zimmerman sent a letter to Mexico proposing a German-Mexican alliance</a:t>
            </a:r>
          </a:p>
          <a:p>
            <a:r>
              <a:rPr lang="en-US" dirty="0" smtClean="0"/>
              <a:t>Zimmerman offered Mexico American land in exchange for their help</a:t>
            </a:r>
          </a:p>
          <a:p>
            <a:r>
              <a:rPr lang="en-US" dirty="0" smtClean="0"/>
              <a:t>The letter was intercepted and published in March 1917</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War</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“overt” attacks on American vessels</a:t>
            </a:r>
          </a:p>
          <a:p>
            <a:r>
              <a:rPr lang="en-US" dirty="0" smtClean="0"/>
              <a:t>Wilson asked Congress to declare on April 2, 1917</a:t>
            </a:r>
          </a:p>
          <a:p>
            <a:r>
              <a:rPr lang="en-US" dirty="0" smtClean="0"/>
              <a:t>“to make the world safe for democracy”</a:t>
            </a:r>
          </a:p>
          <a:p>
            <a:endParaRPr lang="en-US" dirty="0" smtClean="0"/>
          </a:p>
          <a:p>
            <a:endParaRPr lang="en-US" dirty="0" smtClean="0"/>
          </a:p>
          <a:p>
            <a:r>
              <a:rPr lang="en-US" dirty="0" smtClean="0"/>
              <a:t>Reasons:</a:t>
            </a:r>
          </a:p>
          <a:p>
            <a:pPr lvl="1"/>
            <a:r>
              <a:rPr lang="en-US" dirty="0" smtClean="0"/>
              <a:t>Attacks on civilians</a:t>
            </a:r>
          </a:p>
          <a:p>
            <a:pPr lvl="1"/>
            <a:r>
              <a:rPr lang="en-US" dirty="0" smtClean="0"/>
              <a:t>Germany’s brutality</a:t>
            </a:r>
          </a:p>
          <a:p>
            <a:pPr lvl="1"/>
            <a:r>
              <a:rPr lang="en-US" dirty="0" smtClean="0"/>
              <a:t>Zimmerman note</a:t>
            </a:r>
          </a:p>
          <a:p>
            <a:pPr lvl="1"/>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US ENTERS THE WAR- 1917</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Wilson’s 14 Points</a:t>
            </a:r>
            <a:endParaRPr lang="en-US" dirty="0"/>
          </a:p>
        </p:txBody>
      </p:sp>
      <p:sp>
        <p:nvSpPr>
          <p:cNvPr id="5" name="Content Placeholder 4"/>
          <p:cNvSpPr>
            <a:spLocks noGrp="1"/>
          </p:cNvSpPr>
          <p:nvPr>
            <p:ph idx="1"/>
          </p:nvPr>
        </p:nvSpPr>
        <p:spPr/>
        <p:txBody>
          <a:bodyPr/>
          <a:lstStyle/>
          <a:p>
            <a:r>
              <a:rPr lang="en-US" dirty="0" smtClean="0"/>
              <a:t>Moral leader of the Allies</a:t>
            </a:r>
          </a:p>
          <a:p>
            <a:r>
              <a:rPr lang="en-US" dirty="0" smtClean="0"/>
              <a:t>14 Points address to Congress</a:t>
            </a:r>
          </a:p>
          <a:p>
            <a:r>
              <a:rPr lang="en-US" dirty="0" smtClean="0"/>
              <a:t>Outlined goals </a:t>
            </a:r>
          </a:p>
          <a:p>
            <a:r>
              <a:rPr lang="en-US" dirty="0" smtClean="0"/>
              <a:t>Read pgs. 258-262 (only “Wilson’s Points”) and take notes on the various points</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Selling the War</a:t>
            </a:r>
            <a:endParaRPr lang="en-US" dirty="0"/>
          </a:p>
        </p:txBody>
      </p:sp>
      <p:sp>
        <p:nvSpPr>
          <p:cNvPr id="3" name="Content Placeholder 2"/>
          <p:cNvSpPr>
            <a:spLocks noGrp="1"/>
          </p:cNvSpPr>
          <p:nvPr>
            <p:ph idx="1"/>
          </p:nvPr>
        </p:nvSpPr>
        <p:spPr/>
        <p:txBody>
          <a:bodyPr/>
          <a:lstStyle/>
          <a:p>
            <a:r>
              <a:rPr lang="en-US" dirty="0" smtClean="0"/>
              <a:t>George Creel</a:t>
            </a:r>
          </a:p>
          <a:p>
            <a:r>
              <a:rPr lang="en-US" dirty="0" smtClean="0"/>
              <a:t>Committee on Public Information (CPI)</a:t>
            </a:r>
          </a:p>
          <a:p>
            <a:r>
              <a:rPr lang="en-US" dirty="0" smtClean="0"/>
              <a:t>Use various forms of propaganda to sell the war to Americans</a:t>
            </a:r>
          </a:p>
          <a:p>
            <a:pPr lvl="1"/>
            <a:r>
              <a:rPr lang="en-US" dirty="0" smtClean="0"/>
              <a:t>“four minute men”</a:t>
            </a:r>
          </a:p>
          <a:p>
            <a:pPr lvl="1"/>
            <a:r>
              <a:rPr lang="en-US" dirty="0" smtClean="0"/>
              <a:t>Posters, pamphlets and brochures</a:t>
            </a:r>
          </a:p>
          <a:p>
            <a:pPr lvl="1"/>
            <a:r>
              <a:rPr lang="en-US" dirty="0" smtClean="0"/>
              <a:t>Music  (“Over There”)</a:t>
            </a:r>
          </a:p>
          <a:p>
            <a:pPr lvl="1"/>
            <a:r>
              <a:rPr lang="en-US" dirty="0" smtClean="0"/>
              <a:t>Movies – anti-German</a:t>
            </a:r>
          </a:p>
          <a:p>
            <a:pPr lvl="1">
              <a:buNone/>
            </a:pPr>
            <a:endParaRPr lang="en-US" dirty="0" smtClean="0"/>
          </a:p>
          <a:p>
            <a:pPr lvl="1"/>
            <a:endParaRPr lang="en-US" dirty="0" smtClean="0"/>
          </a:p>
          <a:p>
            <a:pPr lvl="1"/>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xplosion 2 5"/>
          <p:cNvSpPr/>
          <p:nvPr/>
        </p:nvSpPr>
        <p:spPr>
          <a:xfrm>
            <a:off x="5410200" y="3733800"/>
            <a:ext cx="3733800" cy="31242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Self-</a:t>
            </a:r>
          </a:p>
          <a:p>
            <a:pPr algn="ctr"/>
            <a:r>
              <a:rPr lang="en-US" dirty="0" smtClean="0"/>
              <a:t>Determinism</a:t>
            </a:r>
            <a:endParaRPr lang="en-US" dirty="0"/>
          </a:p>
        </p:txBody>
      </p:sp>
      <p:sp>
        <p:nvSpPr>
          <p:cNvPr id="2" name="Title 1"/>
          <p:cNvSpPr>
            <a:spLocks noGrp="1"/>
          </p:cNvSpPr>
          <p:nvPr>
            <p:ph type="title"/>
          </p:nvPr>
        </p:nvSpPr>
        <p:spPr/>
        <p:txBody>
          <a:bodyPr/>
          <a:lstStyle/>
          <a:p>
            <a:pPr algn="ctr"/>
            <a:r>
              <a:rPr lang="en-US" dirty="0" smtClean="0"/>
              <a:t>Beginning of the War in Europe</a:t>
            </a:r>
            <a:endParaRPr lang="en-US" dirty="0"/>
          </a:p>
        </p:txBody>
      </p:sp>
      <p:sp>
        <p:nvSpPr>
          <p:cNvPr id="3" name="Content Placeholder 2"/>
          <p:cNvSpPr>
            <a:spLocks noGrp="1"/>
          </p:cNvSpPr>
          <p:nvPr>
            <p:ph idx="1"/>
          </p:nvPr>
        </p:nvSpPr>
        <p:spPr/>
        <p:txBody>
          <a:bodyPr/>
          <a:lstStyle/>
          <a:p>
            <a:r>
              <a:rPr lang="en-US" dirty="0" smtClean="0"/>
              <a:t>1914</a:t>
            </a:r>
          </a:p>
          <a:p>
            <a:r>
              <a:rPr lang="en-US" dirty="0" smtClean="0"/>
              <a:t>Germany and Austria-Hungary= Central Powers</a:t>
            </a:r>
          </a:p>
          <a:p>
            <a:r>
              <a:rPr lang="en-US" dirty="0" smtClean="0"/>
              <a:t>Britain, France and Russia= Allied Powers</a:t>
            </a:r>
          </a:p>
          <a:p>
            <a:pPr>
              <a:buNone/>
            </a:pPr>
            <a:endParaRPr lang="en-US" dirty="0"/>
          </a:p>
        </p:txBody>
      </p:sp>
      <p:sp>
        <p:nvSpPr>
          <p:cNvPr id="4" name="Explosion 2 3"/>
          <p:cNvSpPr/>
          <p:nvPr/>
        </p:nvSpPr>
        <p:spPr>
          <a:xfrm rot="21353684">
            <a:off x="-157239" y="4023254"/>
            <a:ext cx="3905380" cy="2133600"/>
          </a:xfrm>
          <a:prstGeom prst="irregularSeal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Nationalism</a:t>
            </a:r>
            <a:endParaRPr lang="en-US" dirty="0"/>
          </a:p>
        </p:txBody>
      </p:sp>
      <p:sp>
        <p:nvSpPr>
          <p:cNvPr id="7" name="Explosion 2 6"/>
          <p:cNvSpPr/>
          <p:nvPr/>
        </p:nvSpPr>
        <p:spPr>
          <a:xfrm rot="21040366">
            <a:off x="2422105" y="3930804"/>
            <a:ext cx="3946824" cy="3352800"/>
          </a:xfrm>
          <a:prstGeom prst="irregularSeal2">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dirty="0" smtClean="0"/>
              <a:t>Assassination of Franz Ferdinand</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Enforced Loyalty</a:t>
            </a:r>
            <a:endParaRPr lang="en-US" dirty="0"/>
          </a:p>
        </p:txBody>
      </p:sp>
      <p:sp>
        <p:nvSpPr>
          <p:cNvPr id="3" name="Content Placeholder 2"/>
          <p:cNvSpPr>
            <a:spLocks noGrp="1"/>
          </p:cNvSpPr>
          <p:nvPr>
            <p:ph idx="1"/>
          </p:nvPr>
        </p:nvSpPr>
        <p:spPr>
          <a:xfrm>
            <a:off x="457200" y="1295400"/>
            <a:ext cx="8229600" cy="5334000"/>
          </a:xfrm>
        </p:spPr>
        <p:txBody>
          <a:bodyPr/>
          <a:lstStyle/>
          <a:p>
            <a:r>
              <a:rPr lang="en-US" dirty="0" smtClean="0"/>
              <a:t>Anti-German sentiment in the US- feared they were German spies</a:t>
            </a:r>
          </a:p>
          <a:p>
            <a:r>
              <a:rPr lang="en-US" dirty="0" smtClean="0"/>
              <a:t>Espionage Act-1917 &amp; Sedition Act- 1918</a:t>
            </a:r>
          </a:p>
          <a:p>
            <a:pPr lvl="1"/>
            <a:r>
              <a:rPr lang="en-US" dirty="0" smtClean="0"/>
              <a:t>Prohibited anyone from making “disloyal” or “abusive” remarks about the US govt.  Allowed for the imprisonment of up to 20 yrs for persons who either tried to incite rebellion in the armed forces or obstruct the operation of the draft.</a:t>
            </a:r>
          </a:p>
          <a:p>
            <a:pPr lvl="1"/>
            <a:r>
              <a:rPr lang="en-US" dirty="0" smtClean="0"/>
              <a:t>Led to the prosecution of 2,000+ people including Socialist Eugene Debs and IWW leader Bill Haywood</a:t>
            </a:r>
          </a:p>
          <a:p>
            <a:pPr lvl="1"/>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Schenck</a:t>
            </a:r>
            <a:r>
              <a:rPr lang="en-US" dirty="0" smtClean="0"/>
              <a:t> v. United States</a:t>
            </a:r>
            <a:endParaRPr lang="en-US" dirty="0"/>
          </a:p>
        </p:txBody>
      </p:sp>
      <p:sp>
        <p:nvSpPr>
          <p:cNvPr id="3" name="Content Placeholder 2"/>
          <p:cNvSpPr>
            <a:spLocks noGrp="1"/>
          </p:cNvSpPr>
          <p:nvPr>
            <p:ph idx="1"/>
          </p:nvPr>
        </p:nvSpPr>
        <p:spPr/>
        <p:txBody>
          <a:bodyPr/>
          <a:lstStyle/>
          <a:p>
            <a:r>
              <a:rPr lang="en-US" dirty="0" smtClean="0"/>
              <a:t>Read the information about the case and answer questions 1-5 on a separate sheet of paper.</a:t>
            </a:r>
          </a:p>
          <a:p>
            <a:endParaRPr lang="en-US" dirty="0" smtClean="0"/>
          </a:p>
          <a:p>
            <a:r>
              <a:rPr lang="en-US" dirty="0" smtClean="0"/>
              <a:t>You may complete this assignment outdoors </a:t>
            </a:r>
            <a:r>
              <a:rPr lang="en-US" dirty="0" smtClean="0">
                <a:sym typeface="Wingdings" pitchFamily="2" charset="2"/>
              </a:rPr>
              <a:t></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Schenck</a:t>
            </a:r>
            <a:r>
              <a:rPr lang="en-US" dirty="0" smtClean="0"/>
              <a:t> v. United States</a:t>
            </a:r>
            <a:endParaRPr lang="en-US" dirty="0"/>
          </a:p>
        </p:txBody>
      </p:sp>
      <p:sp>
        <p:nvSpPr>
          <p:cNvPr id="3" name="Content Placeholder 2"/>
          <p:cNvSpPr>
            <a:spLocks noGrp="1"/>
          </p:cNvSpPr>
          <p:nvPr>
            <p:ph idx="1"/>
          </p:nvPr>
        </p:nvSpPr>
        <p:spPr/>
        <p:txBody>
          <a:bodyPr/>
          <a:lstStyle/>
          <a:p>
            <a:r>
              <a:rPr lang="en-US" dirty="0" smtClean="0"/>
              <a:t>upheld constitutionality of infringing on 1</a:t>
            </a:r>
            <a:r>
              <a:rPr lang="en-US" baseline="30000" dirty="0" smtClean="0"/>
              <a:t>st</a:t>
            </a:r>
            <a:r>
              <a:rPr lang="en-US" dirty="0" smtClean="0"/>
              <a:t> Amendment rights in times of </a:t>
            </a:r>
            <a:r>
              <a:rPr lang="en-US" u="sng" dirty="0" smtClean="0"/>
              <a:t>“clear and present danger”</a:t>
            </a:r>
          </a:p>
          <a:p>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HOMEFRONT</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104106"/>
          </a:xfrm>
        </p:spPr>
        <p:txBody>
          <a:bodyPr/>
          <a:lstStyle/>
          <a:p>
            <a:r>
              <a:rPr lang="en-US" dirty="0" smtClean="0"/>
              <a:t>War Industries Board</a:t>
            </a:r>
            <a:endParaRPr lang="en-US" dirty="0"/>
          </a:p>
        </p:txBody>
      </p:sp>
      <p:sp>
        <p:nvSpPr>
          <p:cNvPr id="3" name="Content Placeholder 2"/>
          <p:cNvSpPr>
            <a:spLocks noGrp="1"/>
          </p:cNvSpPr>
          <p:nvPr>
            <p:ph idx="1"/>
          </p:nvPr>
        </p:nvSpPr>
        <p:spPr>
          <a:xfrm>
            <a:off x="457200" y="1219200"/>
            <a:ext cx="8229600" cy="5235608"/>
          </a:xfrm>
        </p:spPr>
        <p:txBody>
          <a:bodyPr>
            <a:normAutofit/>
          </a:bodyPr>
          <a:lstStyle/>
          <a:p>
            <a:r>
              <a:rPr lang="en-US" dirty="0" smtClean="0"/>
              <a:t>Bernard Baruch</a:t>
            </a:r>
          </a:p>
          <a:p>
            <a:r>
              <a:rPr lang="en-US" dirty="0" smtClean="0"/>
              <a:t>Federal government takes a “central role in economic planning” during wartime</a:t>
            </a:r>
          </a:p>
          <a:p>
            <a:r>
              <a:rPr lang="en-US" dirty="0" smtClean="0"/>
              <a:t>Industry (factories) changed over to war preparations</a:t>
            </a:r>
          </a:p>
          <a:p>
            <a:r>
              <a:rPr lang="en-US" dirty="0" smtClean="0"/>
              <a:t>Issued production quotas and set prices</a:t>
            </a:r>
          </a:p>
          <a:p>
            <a:r>
              <a:rPr lang="en-US" dirty="0" smtClean="0"/>
              <a:t>Took over the RR</a:t>
            </a:r>
          </a:p>
          <a:p>
            <a:r>
              <a:rPr lang="en-US" dirty="0" smtClean="0"/>
              <a:t>Required nation to observe daylight savings to save fuel (extend daylight hrs)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National War Labor Board	</a:t>
            </a:r>
            <a:endParaRPr lang="en-US" dirty="0"/>
          </a:p>
        </p:txBody>
      </p:sp>
      <p:sp>
        <p:nvSpPr>
          <p:cNvPr id="3" name="Content Placeholder 2"/>
          <p:cNvSpPr>
            <a:spLocks noGrp="1"/>
          </p:cNvSpPr>
          <p:nvPr>
            <p:ph idx="1"/>
          </p:nvPr>
        </p:nvSpPr>
        <p:spPr/>
        <p:txBody>
          <a:bodyPr/>
          <a:lstStyle/>
          <a:p>
            <a:r>
              <a:rPr lang="en-US" dirty="0" smtClean="0"/>
              <a:t>Worked to prevent strikes during the war</a:t>
            </a:r>
          </a:p>
          <a:p>
            <a:r>
              <a:rPr lang="en-US" dirty="0" smtClean="0"/>
              <a:t>Unemployed men were drafted into the war</a:t>
            </a:r>
          </a:p>
          <a:p>
            <a:r>
              <a:rPr lang="en-US" dirty="0" smtClean="0"/>
              <a:t>Concessions were granted for laborers to include:  shorter workdays and higher wages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African Americans</a:t>
            </a:r>
            <a:endParaRPr lang="en-US" dirty="0"/>
          </a:p>
        </p:txBody>
      </p:sp>
      <p:sp>
        <p:nvSpPr>
          <p:cNvPr id="3" name="Content Placeholder 2"/>
          <p:cNvSpPr>
            <a:spLocks noGrp="1"/>
          </p:cNvSpPr>
          <p:nvPr>
            <p:ph idx="1"/>
          </p:nvPr>
        </p:nvSpPr>
        <p:spPr/>
        <p:txBody>
          <a:bodyPr/>
          <a:lstStyle/>
          <a:p>
            <a:r>
              <a:rPr lang="en-US" dirty="0" smtClean="0"/>
              <a:t>Migrations to northern cities to take industrial jobs</a:t>
            </a:r>
          </a:p>
          <a:p>
            <a:r>
              <a:rPr lang="en-US" dirty="0" smtClean="0"/>
              <a:t>Took jobs as strikebreakers</a:t>
            </a:r>
          </a:p>
          <a:p>
            <a:r>
              <a:rPr lang="en-US" dirty="0" smtClean="0"/>
              <a:t>Appearance in cities led to race riots</a:t>
            </a:r>
          </a:p>
          <a:p>
            <a:pPr lvl="1"/>
            <a:r>
              <a:rPr lang="en-US" dirty="0" smtClean="0"/>
              <a:t>St. Louis Race Riot- 1917</a:t>
            </a:r>
          </a:p>
          <a:p>
            <a:pPr lvl="1"/>
            <a:r>
              <a:rPr lang="en-US" dirty="0" smtClean="0"/>
              <a:t>Chicago Race Riot- 1919</a:t>
            </a:r>
          </a:p>
          <a:p>
            <a:pPr lvl="2">
              <a:buNone/>
            </a:pP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Women</a:t>
            </a:r>
            <a:endParaRPr lang="en-US" dirty="0"/>
          </a:p>
        </p:txBody>
      </p:sp>
      <p:sp>
        <p:nvSpPr>
          <p:cNvPr id="3" name="Content Placeholder 2"/>
          <p:cNvSpPr>
            <a:spLocks noGrp="1"/>
          </p:cNvSpPr>
          <p:nvPr>
            <p:ph idx="1"/>
          </p:nvPr>
        </p:nvSpPr>
        <p:spPr/>
        <p:txBody>
          <a:bodyPr/>
          <a:lstStyle/>
          <a:p>
            <a:r>
              <a:rPr lang="en-US" dirty="0" smtClean="0"/>
              <a:t>Joined workforce while men fought abroad</a:t>
            </a:r>
          </a:p>
          <a:p>
            <a:r>
              <a:rPr lang="en-US" dirty="0" smtClean="0"/>
              <a:t>Army nurses worked on the frontlines</a:t>
            </a:r>
          </a:p>
          <a:p>
            <a:r>
              <a:rPr lang="en-US" dirty="0" smtClean="0"/>
              <a:t>Most women left their jobs post-war</a:t>
            </a:r>
          </a:p>
          <a:p>
            <a:r>
              <a:rPr lang="en-US" dirty="0" smtClean="0"/>
              <a:t>Expansion of the right to vote to northern and eastern states led to the 19 Amendment in 1920</a:t>
            </a:r>
          </a:p>
          <a:p>
            <a:pPr lvl="1"/>
            <a:r>
              <a:rPr lang="en-US" dirty="0" smtClean="0"/>
              <a:t>Women’s suffrage</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Food Administration</a:t>
            </a:r>
            <a:endParaRPr lang="en-US" dirty="0"/>
          </a:p>
        </p:txBody>
      </p:sp>
      <p:sp>
        <p:nvSpPr>
          <p:cNvPr id="3" name="Content Placeholder 2"/>
          <p:cNvSpPr>
            <a:spLocks noGrp="1"/>
          </p:cNvSpPr>
          <p:nvPr>
            <p:ph idx="1"/>
          </p:nvPr>
        </p:nvSpPr>
        <p:spPr>
          <a:xfrm>
            <a:off x="457200" y="1371600"/>
            <a:ext cx="8229600" cy="5257800"/>
          </a:xfrm>
        </p:spPr>
        <p:txBody>
          <a:bodyPr>
            <a:normAutofit/>
          </a:bodyPr>
          <a:lstStyle/>
          <a:p>
            <a:r>
              <a:rPr lang="en-US" dirty="0" smtClean="0"/>
              <a:t>Herbert C. Hoover</a:t>
            </a:r>
          </a:p>
          <a:p>
            <a:r>
              <a:rPr lang="en-US" dirty="0" smtClean="0"/>
              <a:t>Voluntary compliance through propaganda</a:t>
            </a:r>
          </a:p>
          <a:p>
            <a:r>
              <a:rPr lang="en-US" dirty="0" err="1" smtClean="0"/>
              <a:t>Wheatless</a:t>
            </a:r>
            <a:r>
              <a:rPr lang="en-US" dirty="0" smtClean="0"/>
              <a:t> Wednesdays and Meatless Tuesdays</a:t>
            </a:r>
          </a:p>
          <a:p>
            <a:r>
              <a:rPr lang="en-US" dirty="0" smtClean="0"/>
              <a:t>“Victory gardens”</a:t>
            </a:r>
          </a:p>
          <a:p>
            <a:r>
              <a:rPr lang="en-US" dirty="0" smtClean="0"/>
              <a:t>Restrictions on the use of foodstuffs for making alcohol </a:t>
            </a:r>
          </a:p>
          <a:p>
            <a:pPr lvl="1"/>
            <a:r>
              <a:rPr lang="en-US" dirty="0" smtClean="0"/>
              <a:t>Many German brewers</a:t>
            </a:r>
          </a:p>
          <a:p>
            <a:pPr lvl="1"/>
            <a:r>
              <a:rPr lang="en-US" dirty="0" smtClean="0"/>
              <a:t>Led to prohibition (18</a:t>
            </a:r>
            <a:r>
              <a:rPr lang="en-US" baseline="30000" dirty="0" smtClean="0"/>
              <a:t>th</a:t>
            </a:r>
            <a:r>
              <a:rPr lang="en-US" dirty="0" smtClean="0"/>
              <a:t> Amendment, 1918)</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Fuel Administration</a:t>
            </a:r>
            <a:endParaRPr lang="en-US" dirty="0"/>
          </a:p>
        </p:txBody>
      </p:sp>
      <p:sp>
        <p:nvSpPr>
          <p:cNvPr id="3" name="Content Placeholder 2"/>
          <p:cNvSpPr>
            <a:spLocks noGrp="1"/>
          </p:cNvSpPr>
          <p:nvPr>
            <p:ph idx="1"/>
          </p:nvPr>
        </p:nvSpPr>
        <p:spPr/>
        <p:txBody>
          <a:bodyPr/>
          <a:lstStyle/>
          <a:p>
            <a:r>
              <a:rPr lang="en-US" dirty="0" smtClean="0"/>
              <a:t>Save fuel and help war cause</a:t>
            </a:r>
          </a:p>
          <a:p>
            <a:r>
              <a:rPr lang="en-US" dirty="0" smtClean="0"/>
              <a:t>“Heatless Mondays”</a:t>
            </a:r>
          </a:p>
          <a:p>
            <a:r>
              <a:rPr lang="en-US" dirty="0" smtClean="0"/>
              <a:t>“Lightless nights”</a:t>
            </a:r>
          </a:p>
          <a:p>
            <a:r>
              <a:rPr lang="en-US" dirty="0" smtClean="0"/>
              <a:t>“gasless Sundays”</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Two Sides</a:t>
            </a:r>
            <a:endParaRPr lang="en-US" dirty="0"/>
          </a:p>
        </p:txBody>
      </p:sp>
      <p:sp>
        <p:nvSpPr>
          <p:cNvPr id="3" name="Content Placeholder 2"/>
          <p:cNvSpPr>
            <a:spLocks noGrp="1"/>
          </p:cNvSpPr>
          <p:nvPr>
            <p:ph idx="1"/>
          </p:nvPr>
        </p:nvSpPr>
        <p:spPr/>
        <p:txBody>
          <a:bodyPr/>
          <a:lstStyle/>
          <a:p>
            <a:r>
              <a:rPr lang="en-US" dirty="0" smtClean="0"/>
              <a:t>Central Powers</a:t>
            </a:r>
          </a:p>
          <a:p>
            <a:pPr lvl="1"/>
            <a:r>
              <a:rPr lang="en-US" dirty="0" smtClean="0"/>
              <a:t>Germany </a:t>
            </a:r>
          </a:p>
          <a:p>
            <a:pPr lvl="1"/>
            <a:r>
              <a:rPr lang="en-US" dirty="0" smtClean="0"/>
              <a:t> Austria-Hungary</a:t>
            </a:r>
          </a:p>
          <a:p>
            <a:pPr lvl="1"/>
            <a:endParaRPr lang="en-US" dirty="0" smtClean="0"/>
          </a:p>
          <a:p>
            <a:r>
              <a:rPr lang="en-US" dirty="0" smtClean="0"/>
              <a:t>Allied Powers</a:t>
            </a:r>
          </a:p>
          <a:p>
            <a:pPr lvl="1"/>
            <a:r>
              <a:rPr lang="en-US" dirty="0" smtClean="0"/>
              <a:t>France</a:t>
            </a:r>
          </a:p>
          <a:p>
            <a:pPr lvl="1"/>
            <a:r>
              <a:rPr lang="en-US" dirty="0" smtClean="0"/>
              <a:t>Britain</a:t>
            </a:r>
          </a:p>
          <a:p>
            <a:pPr lvl="1"/>
            <a:r>
              <a:rPr lang="en-US" dirty="0" smtClean="0"/>
              <a:t>Russia</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Liberty Bonds</a:t>
            </a:r>
            <a:endParaRPr lang="en-US" dirty="0"/>
          </a:p>
        </p:txBody>
      </p:sp>
      <p:sp>
        <p:nvSpPr>
          <p:cNvPr id="3" name="Content Placeholder 2"/>
          <p:cNvSpPr>
            <a:spLocks noGrp="1"/>
          </p:cNvSpPr>
          <p:nvPr>
            <p:ph idx="1"/>
          </p:nvPr>
        </p:nvSpPr>
        <p:spPr/>
        <p:txBody>
          <a:bodyPr/>
          <a:lstStyle/>
          <a:p>
            <a:r>
              <a:rPr lang="en-US" dirty="0" smtClean="0"/>
              <a:t>War bonds were sold to raise $$ for the war effort</a:t>
            </a:r>
          </a:p>
          <a:p>
            <a:r>
              <a:rPr lang="en-US" dirty="0" smtClean="0"/>
              <a:t>Posters and billboards were used to advertise</a:t>
            </a:r>
          </a:p>
          <a:p>
            <a:r>
              <a:rPr lang="en-US" dirty="0" smtClean="0"/>
              <a:t>Sold during the beginning of movies</a:t>
            </a:r>
          </a:p>
          <a:p>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Raising an army</a:t>
            </a:r>
            <a:endParaRPr lang="en-US" dirty="0"/>
          </a:p>
        </p:txBody>
      </p:sp>
      <p:sp>
        <p:nvSpPr>
          <p:cNvPr id="3" name="Content Placeholder 2"/>
          <p:cNvSpPr>
            <a:spLocks noGrp="1"/>
          </p:cNvSpPr>
          <p:nvPr>
            <p:ph idx="1"/>
          </p:nvPr>
        </p:nvSpPr>
        <p:spPr>
          <a:xfrm>
            <a:off x="457200" y="1371600"/>
            <a:ext cx="8229600" cy="5257800"/>
          </a:xfrm>
        </p:spPr>
        <p:txBody>
          <a:bodyPr>
            <a:normAutofit/>
          </a:bodyPr>
          <a:lstStyle/>
          <a:p>
            <a:r>
              <a:rPr lang="en-US" dirty="0" smtClean="0"/>
              <a:t>Draft Act required men ages 18-45 to register</a:t>
            </a:r>
          </a:p>
          <a:p>
            <a:r>
              <a:rPr lang="en-US" dirty="0" smtClean="0"/>
              <a:t>You could not…</a:t>
            </a:r>
          </a:p>
          <a:p>
            <a:pPr lvl="1"/>
            <a:r>
              <a:rPr lang="en-US" dirty="0" smtClean="0"/>
              <a:t>H</a:t>
            </a:r>
            <a:r>
              <a:rPr lang="en-US" dirty="0" smtClean="0"/>
              <a:t>ire a substitute</a:t>
            </a:r>
          </a:p>
          <a:p>
            <a:pPr lvl="1"/>
            <a:r>
              <a:rPr lang="en-US" dirty="0" smtClean="0"/>
              <a:t>Pay to be exempt</a:t>
            </a:r>
          </a:p>
          <a:p>
            <a:r>
              <a:rPr lang="en-US" dirty="0" smtClean="0"/>
              <a:t>Exemptions were given to men employed in specialized industries</a:t>
            </a:r>
          </a:p>
          <a:p>
            <a:r>
              <a:rPr lang="en-US" dirty="0" smtClean="0"/>
              <a:t>Women and African Americans were accepted into segregated&amp; specialized units</a:t>
            </a:r>
          </a:p>
          <a:p>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 Ends</a:t>
            </a:r>
            <a:endParaRPr lang="en-US" dirty="0"/>
          </a:p>
        </p:txBody>
      </p:sp>
      <p:sp>
        <p:nvSpPr>
          <p:cNvPr id="3" name="Content Placeholder 2"/>
          <p:cNvSpPr>
            <a:spLocks noGrp="1"/>
          </p:cNvSpPr>
          <p:nvPr>
            <p:ph idx="1"/>
          </p:nvPr>
        </p:nvSpPr>
        <p:spPr/>
        <p:txBody>
          <a:bodyPr/>
          <a:lstStyle/>
          <a:p>
            <a:r>
              <a:rPr lang="en-US" dirty="0" smtClean="0"/>
              <a:t>Kaiser is forced to flee from Germany before Allies would negotiate with them</a:t>
            </a:r>
          </a:p>
          <a:p>
            <a:r>
              <a:rPr lang="en-US" dirty="0" smtClean="0"/>
              <a:t>Major contributions of Americans:</a:t>
            </a:r>
          </a:p>
          <a:p>
            <a:pPr lvl="1"/>
            <a:r>
              <a:rPr lang="en-US" dirty="0" smtClean="0"/>
              <a:t>Food</a:t>
            </a:r>
          </a:p>
          <a:p>
            <a:pPr lvl="1"/>
            <a:r>
              <a:rPr lang="en-US" dirty="0" smtClean="0"/>
              <a:t>Munitions</a:t>
            </a:r>
          </a:p>
          <a:p>
            <a:pPr lvl="1"/>
            <a:r>
              <a:rPr lang="en-US" dirty="0" smtClean="0"/>
              <a:t>Oil </a:t>
            </a:r>
          </a:p>
          <a:p>
            <a:pPr lvl="1"/>
            <a:r>
              <a:rPr lang="en-US" dirty="0" smtClean="0"/>
              <a:t>Manpower</a:t>
            </a:r>
          </a:p>
          <a:p>
            <a:pPr lvl="1">
              <a:buNone/>
            </a:pPr>
            <a:r>
              <a:rPr lang="en-US" dirty="0" smtClean="0"/>
              <a:t> </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Paris Conference</a:t>
            </a:r>
            <a:endParaRPr lang="en-US" dirty="0"/>
          </a:p>
        </p:txBody>
      </p:sp>
      <p:sp>
        <p:nvSpPr>
          <p:cNvPr id="3" name="Content Placeholder 2"/>
          <p:cNvSpPr>
            <a:spLocks noGrp="1"/>
          </p:cNvSpPr>
          <p:nvPr>
            <p:ph idx="1"/>
          </p:nvPr>
        </p:nvSpPr>
        <p:spPr/>
        <p:txBody>
          <a:bodyPr/>
          <a:lstStyle/>
          <a:p>
            <a:r>
              <a:rPr lang="en-US" dirty="0" smtClean="0"/>
              <a:t>Big Four</a:t>
            </a:r>
          </a:p>
          <a:p>
            <a:pPr lvl="1"/>
            <a:r>
              <a:rPr lang="en-US" dirty="0" smtClean="0"/>
              <a:t>United States-  Woodrow Wilson</a:t>
            </a:r>
          </a:p>
          <a:p>
            <a:pPr lvl="1"/>
            <a:r>
              <a:rPr lang="en-US" dirty="0" smtClean="0"/>
              <a:t>Italy-  </a:t>
            </a:r>
            <a:r>
              <a:rPr lang="en-US" dirty="0" err="1" smtClean="0"/>
              <a:t>Vittorio</a:t>
            </a:r>
            <a:r>
              <a:rPr lang="en-US" dirty="0" smtClean="0"/>
              <a:t> Orlando</a:t>
            </a:r>
          </a:p>
          <a:p>
            <a:pPr lvl="1"/>
            <a:r>
              <a:rPr lang="en-US" dirty="0" smtClean="0"/>
              <a:t>Britain- David Lloyd George</a:t>
            </a:r>
          </a:p>
          <a:p>
            <a:pPr lvl="1"/>
            <a:r>
              <a:rPr lang="en-US" dirty="0" smtClean="0"/>
              <a:t>France-  Georges Clemenceau</a:t>
            </a:r>
          </a:p>
          <a:p>
            <a:r>
              <a:rPr lang="en-US" dirty="0" smtClean="0"/>
              <a:t>January 1919</a:t>
            </a:r>
          </a:p>
          <a:p>
            <a:r>
              <a:rPr lang="en-US" dirty="0" smtClean="0"/>
              <a:t>Wilson wanted a League of Nations and to prevent “vengeful” actions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 (1919)</a:t>
            </a:r>
            <a:endParaRPr lang="en-US" dirty="0"/>
          </a:p>
        </p:txBody>
      </p:sp>
      <p:sp>
        <p:nvSpPr>
          <p:cNvPr id="3" name="Content Placeholder 2"/>
          <p:cNvSpPr>
            <a:spLocks noGrp="1"/>
          </p:cNvSpPr>
          <p:nvPr>
            <p:ph idx="1"/>
          </p:nvPr>
        </p:nvSpPr>
        <p:spPr/>
        <p:txBody>
          <a:bodyPr/>
          <a:lstStyle/>
          <a:p>
            <a:r>
              <a:rPr lang="en-US" dirty="0" smtClean="0"/>
              <a:t>Demands for war reparations</a:t>
            </a:r>
          </a:p>
          <a:p>
            <a:r>
              <a:rPr lang="en-US" dirty="0" smtClean="0"/>
              <a:t>Germans expected peace and reconciliation, not vengeance</a:t>
            </a:r>
          </a:p>
          <a:p>
            <a:r>
              <a:rPr lang="en-US" dirty="0" smtClean="0"/>
              <a:t>Wilson compromised away most of his 14 Points to save the League of Nations</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over the League</a:t>
            </a:r>
            <a:endParaRPr lang="en-US" dirty="0"/>
          </a:p>
        </p:txBody>
      </p:sp>
      <p:sp>
        <p:nvSpPr>
          <p:cNvPr id="3" name="Content Placeholder 2"/>
          <p:cNvSpPr>
            <a:spLocks noGrp="1"/>
          </p:cNvSpPr>
          <p:nvPr>
            <p:ph idx="1"/>
          </p:nvPr>
        </p:nvSpPr>
        <p:spPr/>
        <p:txBody>
          <a:bodyPr/>
          <a:lstStyle/>
          <a:p>
            <a:r>
              <a:rPr lang="en-US" dirty="0" smtClean="0"/>
              <a:t>Wilson brought the treaty home to protest from Republicans and isolationists</a:t>
            </a:r>
          </a:p>
          <a:p>
            <a:r>
              <a:rPr lang="en-US" dirty="0" smtClean="0"/>
              <a:t>Immigrant groups were upset about the terms set for their native countries</a:t>
            </a:r>
          </a:p>
          <a:p>
            <a:r>
              <a:rPr lang="en-US" dirty="0" smtClean="0"/>
              <a:t>Senator Lodge delayed the vote on the treaty</a:t>
            </a:r>
          </a:p>
          <a:p>
            <a:r>
              <a:rPr lang="en-US" dirty="0" smtClean="0"/>
              <a:t>Wilson led a Presidential tour across the nation to talk about the League of Nation</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494506"/>
          </a:xfrm>
        </p:spPr>
        <p:txBody>
          <a:bodyPr>
            <a:normAutofit fontScale="90000"/>
          </a:bodyPr>
          <a:lstStyle/>
          <a:p>
            <a:endParaRPr lang="en-US" dirty="0"/>
          </a:p>
        </p:txBody>
      </p:sp>
      <p:sp>
        <p:nvSpPr>
          <p:cNvPr id="3" name="Content Placeholder 2"/>
          <p:cNvSpPr>
            <a:spLocks noGrp="1"/>
          </p:cNvSpPr>
          <p:nvPr>
            <p:ph idx="1"/>
          </p:nvPr>
        </p:nvSpPr>
        <p:spPr>
          <a:xfrm>
            <a:off x="457200" y="1066800"/>
            <a:ext cx="8229600" cy="5388008"/>
          </a:xfrm>
        </p:spPr>
        <p:txBody>
          <a:bodyPr>
            <a:normAutofit/>
          </a:bodyPr>
          <a:lstStyle/>
          <a:p>
            <a:r>
              <a:rPr lang="en-US" dirty="0" smtClean="0"/>
              <a:t>Campaign led to Wilson’s collapse and stroke</a:t>
            </a:r>
            <a:endParaRPr lang="en-US" dirty="0" smtClean="0"/>
          </a:p>
          <a:p>
            <a:r>
              <a:rPr lang="en-US" dirty="0" smtClean="0"/>
              <a:t>Some members of Congress wanted to reserve the right to declare war for themselves</a:t>
            </a:r>
          </a:p>
          <a:p>
            <a:r>
              <a:rPr lang="en-US" dirty="0" smtClean="0"/>
              <a:t>They did not want to be pulled into to war by another member of the League</a:t>
            </a:r>
          </a:p>
          <a:p>
            <a:r>
              <a:rPr lang="en-US" dirty="0" smtClean="0"/>
              <a:t>Deadlock = death of treaty</a:t>
            </a:r>
          </a:p>
          <a:p>
            <a:pPr>
              <a:buNone/>
            </a:pPr>
            <a:r>
              <a:rPr lang="en-US" dirty="0" smtClean="0"/>
              <a:t>**Most Senators actually approved of treaty</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United States</a:t>
            </a:r>
            <a:endParaRPr lang="en-US" dirty="0"/>
          </a:p>
        </p:txBody>
      </p:sp>
      <p:sp>
        <p:nvSpPr>
          <p:cNvPr id="3" name="Content Placeholder 2"/>
          <p:cNvSpPr>
            <a:spLocks noGrp="1"/>
          </p:cNvSpPr>
          <p:nvPr>
            <p:ph idx="1"/>
          </p:nvPr>
        </p:nvSpPr>
        <p:spPr/>
        <p:txBody>
          <a:bodyPr/>
          <a:lstStyle/>
          <a:p>
            <a:r>
              <a:rPr lang="en-US" dirty="0" smtClean="0"/>
              <a:t>Remained NEUTRAL for 3 years</a:t>
            </a:r>
          </a:p>
          <a:p>
            <a:r>
              <a:rPr lang="en-US" dirty="0" smtClean="0"/>
              <a:t>President Wilson- “We must be impartial in thought as well as in action”</a:t>
            </a:r>
          </a:p>
          <a:p>
            <a:r>
              <a:rPr lang="en-US" dirty="0" smtClean="0"/>
              <a:t>Most Americans did take sides</a:t>
            </a:r>
          </a:p>
          <a:p>
            <a:pPr lvl="1"/>
            <a:r>
              <a:rPr lang="en-US" dirty="0" smtClean="0"/>
              <a:t>German and Irish Americans sided with Germans</a:t>
            </a:r>
          </a:p>
          <a:p>
            <a:pPr lvl="1"/>
            <a:r>
              <a:rPr lang="en-US" dirty="0" smtClean="0"/>
              <a:t>Many others sided with the British, including Wilson’s cabinet members</a:t>
            </a:r>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Propaganda of WWI</a:t>
            </a:r>
            <a:endParaRPr lang="en-US" dirty="0"/>
          </a:p>
        </p:txBody>
      </p:sp>
      <p:pic>
        <p:nvPicPr>
          <p:cNvPr id="4" name="Content Placeholder 3" descr="propaganda1.jpg"/>
          <p:cNvPicPr>
            <a:picLocks noGrp="1" noChangeAspect="1"/>
          </p:cNvPicPr>
          <p:nvPr>
            <p:ph idx="1"/>
          </p:nvPr>
        </p:nvPicPr>
        <p:blipFill>
          <a:blip r:embed="rId2" cstate="print"/>
          <a:stretch>
            <a:fillRect/>
          </a:stretch>
        </p:blipFill>
        <p:spPr>
          <a:xfrm>
            <a:off x="381000" y="1524000"/>
            <a:ext cx="3000375" cy="4572000"/>
          </a:xfrm>
        </p:spPr>
      </p:pic>
      <p:pic>
        <p:nvPicPr>
          <p:cNvPr id="5" name="Picture 4" descr="propaganda 2.jpg"/>
          <p:cNvPicPr>
            <a:picLocks noChangeAspect="1"/>
          </p:cNvPicPr>
          <p:nvPr/>
        </p:nvPicPr>
        <p:blipFill>
          <a:blip r:embed="rId3" cstate="print"/>
          <a:stretch>
            <a:fillRect/>
          </a:stretch>
        </p:blipFill>
        <p:spPr>
          <a:xfrm>
            <a:off x="6553200" y="304800"/>
            <a:ext cx="2194560" cy="3319272"/>
          </a:xfrm>
          <a:prstGeom prst="rect">
            <a:avLst/>
          </a:prstGeom>
        </p:spPr>
      </p:pic>
      <p:pic>
        <p:nvPicPr>
          <p:cNvPr id="6" name="Picture 5" descr="propaganda 3.jpg"/>
          <p:cNvPicPr>
            <a:picLocks noChangeAspect="1"/>
          </p:cNvPicPr>
          <p:nvPr/>
        </p:nvPicPr>
        <p:blipFill>
          <a:blip r:embed="rId4" cstate="print"/>
          <a:stretch>
            <a:fillRect/>
          </a:stretch>
        </p:blipFill>
        <p:spPr>
          <a:xfrm>
            <a:off x="3505200" y="2133600"/>
            <a:ext cx="2971800" cy="447675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Impact</a:t>
            </a:r>
            <a:endParaRPr lang="en-US" dirty="0"/>
          </a:p>
        </p:txBody>
      </p:sp>
      <p:sp>
        <p:nvSpPr>
          <p:cNvPr id="3" name="Content Placeholder 2"/>
          <p:cNvSpPr>
            <a:spLocks noGrp="1"/>
          </p:cNvSpPr>
          <p:nvPr>
            <p:ph idx="1"/>
          </p:nvPr>
        </p:nvSpPr>
        <p:spPr/>
        <p:txBody>
          <a:bodyPr/>
          <a:lstStyle/>
          <a:p>
            <a:r>
              <a:rPr lang="en-US" dirty="0" smtClean="0"/>
              <a:t>Boom-  </a:t>
            </a:r>
          </a:p>
          <a:p>
            <a:pPr lvl="1"/>
            <a:r>
              <a:rPr lang="en-US" dirty="0" smtClean="0"/>
              <a:t>Bankers lending $$ to Allies </a:t>
            </a:r>
          </a:p>
          <a:p>
            <a:pPr lvl="1"/>
            <a:endParaRPr lang="en-US" dirty="0" smtClean="0"/>
          </a:p>
          <a:p>
            <a:r>
              <a:rPr lang="en-US" dirty="0" smtClean="0"/>
              <a:t>Forced trade exclusively with Allies</a:t>
            </a:r>
          </a:p>
          <a:p>
            <a:pPr lvl="1"/>
            <a:r>
              <a:rPr lang="en-US" dirty="0" smtClean="0"/>
              <a:t>British blockade ended trade with Germany</a:t>
            </a:r>
          </a:p>
          <a:p>
            <a:pPr lvl="1"/>
            <a:r>
              <a:rPr lang="en-US" dirty="0" smtClean="0"/>
              <a:t>British controlled shipping lanes across the Atlantic</a:t>
            </a:r>
          </a:p>
          <a:p>
            <a:pPr lvl="1"/>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219200"/>
          </a:xfrm>
        </p:spPr>
        <p:txBody>
          <a:bodyPr/>
          <a:lstStyle/>
          <a:p>
            <a:r>
              <a:rPr lang="en-US" dirty="0" smtClean="0"/>
              <a:t>German Response</a:t>
            </a:r>
            <a:endParaRPr lang="en-US" dirty="0"/>
          </a:p>
        </p:txBody>
      </p:sp>
      <p:sp>
        <p:nvSpPr>
          <p:cNvPr id="3" name="Content Placeholder 2"/>
          <p:cNvSpPr>
            <a:spLocks noGrp="1"/>
          </p:cNvSpPr>
          <p:nvPr>
            <p:ph idx="1"/>
          </p:nvPr>
        </p:nvSpPr>
        <p:spPr>
          <a:xfrm>
            <a:off x="457200" y="1295400"/>
            <a:ext cx="8229600" cy="5159408"/>
          </a:xfrm>
        </p:spPr>
        <p:txBody>
          <a:bodyPr>
            <a:normAutofit/>
          </a:bodyPr>
          <a:lstStyle/>
          <a:p>
            <a:pPr>
              <a:buNone/>
            </a:pPr>
            <a:r>
              <a:rPr lang="en-US" dirty="0" smtClean="0"/>
              <a:t>Blockade of German supply ships led to..</a:t>
            </a:r>
          </a:p>
          <a:p>
            <a:pPr>
              <a:buNone/>
            </a:pPr>
            <a:endParaRPr lang="en-US" dirty="0" smtClean="0"/>
          </a:p>
          <a:p>
            <a:r>
              <a:rPr lang="en-US" dirty="0" smtClean="0"/>
              <a:t>Germany using U-boats</a:t>
            </a:r>
          </a:p>
          <a:p>
            <a:r>
              <a:rPr lang="en-US" dirty="0" smtClean="0"/>
              <a:t>Germany announced they would sink ships, without warning, found in the water near Britain</a:t>
            </a:r>
          </a:p>
          <a:p>
            <a:pPr lvl="1"/>
            <a:r>
              <a:rPr lang="en-US" dirty="0" smtClean="0"/>
              <a:t>Included merchant ships and other civilian ships</a:t>
            </a:r>
          </a:p>
          <a:p>
            <a:pPr lvl="1"/>
            <a:r>
              <a:rPr lang="en-US" dirty="0" smtClean="0"/>
              <a:t>Unable to determine neutral from non-neutral</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Wilson</a:t>
            </a:r>
            <a:endParaRPr lang="en-US" dirty="0"/>
          </a:p>
        </p:txBody>
      </p:sp>
      <p:sp>
        <p:nvSpPr>
          <p:cNvPr id="3" name="Content Placeholder 2"/>
          <p:cNvSpPr>
            <a:spLocks noGrp="1"/>
          </p:cNvSpPr>
          <p:nvPr>
            <p:ph idx="1"/>
          </p:nvPr>
        </p:nvSpPr>
        <p:spPr/>
        <p:txBody>
          <a:bodyPr/>
          <a:lstStyle/>
          <a:p>
            <a:r>
              <a:rPr lang="en-US" dirty="0" smtClean="0"/>
              <a:t>America will continue to be neutral</a:t>
            </a:r>
          </a:p>
          <a:p>
            <a:r>
              <a:rPr lang="en-US" dirty="0" smtClean="0"/>
              <a:t>America will continue to trade with Britain</a:t>
            </a:r>
          </a:p>
          <a:p>
            <a:r>
              <a:rPr lang="en-US" dirty="0" smtClean="0"/>
              <a:t>Germany will be held accountable for  any attacks on American citizens</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027906"/>
          </a:xfrm>
        </p:spPr>
        <p:txBody>
          <a:bodyPr/>
          <a:lstStyle/>
          <a:p>
            <a:r>
              <a:rPr lang="en-US" dirty="0" smtClean="0"/>
              <a:t>Lusitania</a:t>
            </a:r>
            <a:endParaRPr lang="en-US" dirty="0"/>
          </a:p>
        </p:txBody>
      </p:sp>
      <p:sp>
        <p:nvSpPr>
          <p:cNvPr id="3" name="Content Placeholder 2"/>
          <p:cNvSpPr>
            <a:spLocks noGrp="1"/>
          </p:cNvSpPr>
          <p:nvPr>
            <p:ph idx="1"/>
          </p:nvPr>
        </p:nvSpPr>
        <p:spPr>
          <a:xfrm>
            <a:off x="457200" y="1447800"/>
            <a:ext cx="8229600" cy="5007008"/>
          </a:xfrm>
        </p:spPr>
        <p:txBody>
          <a:bodyPr/>
          <a:lstStyle/>
          <a:p>
            <a:r>
              <a:rPr lang="en-US" dirty="0" smtClean="0"/>
              <a:t>British </a:t>
            </a:r>
            <a:r>
              <a:rPr lang="en-US" b="1" dirty="0" smtClean="0"/>
              <a:t>passenger</a:t>
            </a:r>
            <a:r>
              <a:rPr lang="en-US" dirty="0" smtClean="0"/>
              <a:t> ship sunk near Ireland by a German U-boat</a:t>
            </a:r>
          </a:p>
          <a:p>
            <a:r>
              <a:rPr lang="en-US" dirty="0" smtClean="0"/>
              <a:t>May 7, 1915</a:t>
            </a:r>
          </a:p>
          <a:p>
            <a:r>
              <a:rPr lang="en-US" dirty="0" smtClean="0"/>
              <a:t>1,200 died - 128 Americans</a:t>
            </a:r>
          </a:p>
          <a:p>
            <a:r>
              <a:rPr lang="en-US" dirty="0" smtClean="0"/>
              <a:t>Americans were divided over the issue of war with Germany</a:t>
            </a:r>
          </a:p>
          <a:p>
            <a:r>
              <a:rPr lang="en-US" dirty="0" smtClean="0"/>
              <a:t>Germany continued attacking ships</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815</TotalTime>
  <Words>1109</Words>
  <Application>Microsoft Office PowerPoint</Application>
  <PresentationFormat>On-screen Show (4:3)</PresentationFormat>
  <Paragraphs>185</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Verve</vt:lpstr>
      <vt:lpstr>World War I</vt:lpstr>
      <vt:lpstr>Beginning of the War in Europe</vt:lpstr>
      <vt:lpstr>The Two Sides</vt:lpstr>
      <vt:lpstr>The United States</vt:lpstr>
      <vt:lpstr>Propaganda of WWI</vt:lpstr>
      <vt:lpstr>Economic Impact</vt:lpstr>
      <vt:lpstr>German Response</vt:lpstr>
      <vt:lpstr>Wilson</vt:lpstr>
      <vt:lpstr>Lusitania</vt:lpstr>
      <vt:lpstr>Lusitania</vt:lpstr>
      <vt:lpstr>Sussex</vt:lpstr>
      <vt:lpstr>Sussex pledge- add on</vt:lpstr>
      <vt:lpstr>Election of 1916</vt:lpstr>
      <vt:lpstr>Slide 14</vt:lpstr>
      <vt:lpstr>Zimmerman note</vt:lpstr>
      <vt:lpstr>Declaration of War</vt:lpstr>
      <vt:lpstr>US ENTERS THE WAR- 1917</vt:lpstr>
      <vt:lpstr>Wilson’s 14 Points</vt:lpstr>
      <vt:lpstr>Selling the War</vt:lpstr>
      <vt:lpstr>Enforced Loyalty</vt:lpstr>
      <vt:lpstr>Schenck v. United States</vt:lpstr>
      <vt:lpstr>Schenck v. United States</vt:lpstr>
      <vt:lpstr>HOMEFRONT</vt:lpstr>
      <vt:lpstr>War Industries Board</vt:lpstr>
      <vt:lpstr>National War Labor Board </vt:lpstr>
      <vt:lpstr>African Americans</vt:lpstr>
      <vt:lpstr>Women</vt:lpstr>
      <vt:lpstr>Food Administration</vt:lpstr>
      <vt:lpstr>Fuel Administration</vt:lpstr>
      <vt:lpstr>Liberty Bonds</vt:lpstr>
      <vt:lpstr>Raising an army</vt:lpstr>
      <vt:lpstr>The War Ends</vt:lpstr>
      <vt:lpstr>Paris Conference</vt:lpstr>
      <vt:lpstr>Treaty of Versailles (1919)</vt:lpstr>
      <vt:lpstr>Battle over the League</vt:lpstr>
      <vt:lpstr>Slide 36</vt:lpstr>
      <vt:lpstr>Slide 37</vt:lpstr>
    </vt:vector>
  </TitlesOfParts>
  <Company>Augusta County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World War I</dc:title>
  <dc:creator>Augusta County Schools</dc:creator>
  <cp:lastModifiedBy>Augusta County Schools</cp:lastModifiedBy>
  <cp:revision>136</cp:revision>
  <dcterms:created xsi:type="dcterms:W3CDTF">2009-12-02T21:14:47Z</dcterms:created>
  <dcterms:modified xsi:type="dcterms:W3CDTF">2012-03-19T17:46:05Z</dcterms:modified>
</cp:coreProperties>
</file>